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l-G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ΣΑΡΑΝΤΟΠΟΥΛΟΣ ΤΑΞΙΑΡΧΗΣ-ΙΩΑΝΝΗΣ" initials="ΣΤ" lastIdx="0" clrIdx="0">
    <p:extLst>
      <p:ext uri="{19B8F6BF-5375-455C-9EA6-DF929625EA0E}">
        <p15:presenceInfo xmlns:p15="http://schemas.microsoft.com/office/powerpoint/2012/main" userId="ΣΑΡΑΝΤΟΠΟΥΛΟΣ ΤΑΞΙΑΡΧΗΣ-ΙΩΑΝΝΗ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50" d="100"/>
          <a:sy n="50" d="100"/>
        </p:scale>
        <p:origin x="270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958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229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422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931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914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770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850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983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6443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138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l-GR" dirty="0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89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51426-9742-4D71-96A6-6839F9A28CAE}" type="datetimeFigureOut">
              <a:rPr lang="el-GR" smtClean="0"/>
              <a:t>10/9/2019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531B-3E01-450C-B279-7E7AB83203F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717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oinseppe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ultureprosperity.e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ΚΟΙΝ.Σ.ΕΠ. ΔΙΑΦΗΜΗΣΗ\KOINSEP LOGO FACEBOOK12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82" y="248815"/>
            <a:ext cx="1370014" cy="1347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83324" y="3468844"/>
            <a:ext cx="8287721" cy="4327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l-GR" dirty="0" smtClean="0"/>
              <a:t>Στα </a:t>
            </a:r>
            <a:r>
              <a:rPr lang="el-GR" dirty="0" smtClean="0"/>
              <a:t>πλαίσια του τμήματος «</a:t>
            </a:r>
            <a:r>
              <a:rPr lang="el-GR" i="1" dirty="0" smtClean="0"/>
              <a:t>Μουσικοκινητική Αγωγή</a:t>
            </a:r>
            <a:r>
              <a:rPr lang="el-GR" dirty="0" smtClean="0"/>
              <a:t>» για παιδιά ηλικίας 3 έως 6 ετών, η Κοιν.Σ.Επ. Πολιτισμός και Ευημερία , οργανώνει και φέτος, τον </a:t>
            </a:r>
            <a:r>
              <a:rPr lang="el-GR" u="sng" dirty="0" smtClean="0"/>
              <a:t>Κύκλο ανοιχτών (δωρεάν) μαθημάτων</a:t>
            </a:r>
            <a:r>
              <a:rPr lang="el-GR" dirty="0" smtClean="0"/>
              <a:t>, ώστε να προσφέρει σε κάθε παιδί τη δυνατότητα να αφουγκραστεί από κοντά τον κόσμο της Μουσικής, μέσα από το παιχνίδι και την κίνηση. </a:t>
            </a:r>
          </a:p>
          <a:p>
            <a:pPr algn="just"/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l-GR" dirty="0" smtClean="0"/>
              <a:t>Οι </a:t>
            </a:r>
            <a:r>
              <a:rPr lang="el-GR" dirty="0" smtClean="0"/>
              <a:t>ενδιαφερόμενοι θα έχουν την ευκαιρία να αποκτήσουν μια πιο ολοκληρωμένη άποψη για το είδος αυτό, καθώς τα δωρεάν μαθήματα θα διαρκέσουν 3 εβδομάδες με στόχο να γίνει αναφορά σε </a:t>
            </a:r>
            <a:r>
              <a:rPr lang="el-GR" dirty="0"/>
              <a:t>ό</a:t>
            </a:r>
            <a:r>
              <a:rPr lang="el-GR" dirty="0" smtClean="0"/>
              <a:t>σο το δυνατόν διαφορετικά είδη Μουσικοκινητικής  προσέγγισης. </a:t>
            </a:r>
          </a:p>
          <a:p>
            <a:pPr algn="just"/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l-GR" dirty="0" smtClean="0"/>
              <a:t>Μετά </a:t>
            </a:r>
            <a:r>
              <a:rPr lang="el-GR" dirty="0" smtClean="0"/>
              <a:t>το τέλος του κύκλου, τα μαθήματα θα συνεχίσουν κανονικά με σχετική ανακοίνωση για το πρόγραμμα και τα τμήματα.</a:t>
            </a:r>
          </a:p>
          <a:p>
            <a:pPr algn="just"/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l-GR" dirty="0" smtClean="0"/>
              <a:t>Σας </a:t>
            </a:r>
            <a:r>
              <a:rPr lang="el-GR" dirty="0" smtClean="0"/>
              <a:t>περιμένουμε, με άνετα ρούχα, </a:t>
            </a:r>
            <a:r>
              <a:rPr lang="el-GR" dirty="0" err="1" smtClean="0"/>
              <a:t>καλτσούλες</a:t>
            </a:r>
            <a:r>
              <a:rPr lang="el-GR" dirty="0" smtClean="0"/>
              <a:t>, νεράκι και καλή διάθεση!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1829096" y="365327"/>
            <a:ext cx="480371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solidFill>
                  <a:srgbClr val="348482"/>
                </a:solidFill>
                <a:latin typeface="Cambria" panose="02040503050406030204" pitchFamily="18" charset="0"/>
                <a:cs typeface="CordiaUPC" panose="020B0304020202020204" pitchFamily="34" charset="-34"/>
              </a:rPr>
              <a:t>Κοινωνική Συνεταιριστική Επιχείρηση</a:t>
            </a:r>
          </a:p>
          <a:p>
            <a:pPr algn="ctr"/>
            <a:r>
              <a:rPr lang="el-GR" sz="2000" b="1" dirty="0">
                <a:solidFill>
                  <a:srgbClr val="348482"/>
                </a:solidFill>
                <a:latin typeface="Cambria" panose="02040503050406030204" pitchFamily="18" charset="0"/>
                <a:cs typeface="CordiaUPC" panose="020B0304020202020204" pitchFamily="34" charset="-34"/>
              </a:rPr>
              <a:t>Πολιτισμός και </a:t>
            </a:r>
            <a:r>
              <a:rPr lang="el-GR" sz="2000" b="1" dirty="0" smtClean="0">
                <a:solidFill>
                  <a:srgbClr val="348482"/>
                </a:solidFill>
                <a:latin typeface="Cambria" panose="02040503050406030204" pitchFamily="18" charset="0"/>
                <a:cs typeface="CordiaUPC" panose="020B0304020202020204" pitchFamily="34" charset="-34"/>
              </a:rPr>
              <a:t>Ευημερία</a:t>
            </a:r>
            <a:endParaRPr lang="el-GR" sz="1000" b="1" dirty="0">
              <a:solidFill>
                <a:srgbClr val="348482"/>
              </a:solidFill>
              <a:latin typeface="Cambria" panose="02040503050406030204" pitchFamily="18" charset="0"/>
              <a:cs typeface="CordiaUPC" panose="020B0304020202020204" pitchFamily="34" charset="-34"/>
            </a:endParaRPr>
          </a:p>
          <a:p>
            <a:pPr lvl="0" algn="ctr"/>
            <a:r>
              <a:rPr lang="el-GR" sz="1800" b="1" dirty="0">
                <a:solidFill>
                  <a:srgbClr val="348482"/>
                </a:solidFill>
                <a:latin typeface="Cambria" panose="02040503050406030204" pitchFamily="18" charset="0"/>
                <a:ea typeface="Times New Roman"/>
              </a:rPr>
              <a:t>Έτος Ίδρυσης</a:t>
            </a:r>
            <a:r>
              <a:rPr lang="en-US" sz="1800" b="1" dirty="0">
                <a:solidFill>
                  <a:srgbClr val="348482"/>
                </a:solidFill>
                <a:latin typeface="Cambria" panose="02040503050406030204" pitchFamily="18" charset="0"/>
                <a:ea typeface="Times New Roman"/>
              </a:rPr>
              <a:t> 2013</a:t>
            </a:r>
            <a:endParaRPr lang="el-GR" sz="1800" b="1" dirty="0">
              <a:solidFill>
                <a:srgbClr val="348482"/>
              </a:solidFill>
              <a:latin typeface="Cambria" panose="02040503050406030204" pitchFamily="18" charset="0"/>
              <a:ea typeface="Times New Roman"/>
            </a:endParaRPr>
          </a:p>
          <a:p>
            <a:pPr algn="ctr"/>
            <a:endParaRPr lang="en-US" sz="1600" b="1" dirty="0">
              <a:solidFill>
                <a:srgbClr val="348482"/>
              </a:solidFill>
              <a:latin typeface="Cambria" panose="02040503050406030204" pitchFamily="18" charset="0"/>
              <a:cs typeface="CordiaUPC" panose="020B0304020202020204" pitchFamily="34" charset="-34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83324" y="9668915"/>
            <a:ext cx="5421691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1800" b="1" dirty="0">
                <a:latin typeface="Cambria" panose="02040503050406030204" pitchFamily="18" charset="0"/>
                <a:ea typeface="Times New Roman"/>
              </a:rPr>
              <a:t>Δ/</a:t>
            </a:r>
            <a:r>
              <a:rPr lang="el-GR" sz="1800" b="1" dirty="0" err="1">
                <a:latin typeface="Cambria" panose="02040503050406030204" pitchFamily="18" charset="0"/>
                <a:ea typeface="Times New Roman"/>
              </a:rPr>
              <a:t>νση</a:t>
            </a:r>
            <a:r>
              <a:rPr lang="en-US" sz="1800" b="1" dirty="0">
                <a:latin typeface="Cambria" panose="02040503050406030204" pitchFamily="18" charset="0"/>
                <a:ea typeface="Times New Roman"/>
              </a:rPr>
              <a:t>: </a:t>
            </a:r>
            <a:r>
              <a:rPr lang="el-GR" sz="1800" dirty="0">
                <a:latin typeface="Cambria" panose="02040503050406030204" pitchFamily="18" charset="0"/>
                <a:ea typeface="Times New Roman"/>
              </a:rPr>
              <a:t>Ξενοφώντος, Κρέστενα Ν. Ηλείας</a:t>
            </a:r>
          </a:p>
          <a:p>
            <a:pPr lvl="0"/>
            <a:r>
              <a:rPr lang="el-GR" sz="1800" b="1" dirty="0">
                <a:latin typeface="Cambria" panose="02040503050406030204" pitchFamily="18" charset="0"/>
                <a:ea typeface="Times New Roman"/>
              </a:rPr>
              <a:t>Τ.Κ. </a:t>
            </a:r>
            <a:r>
              <a:rPr lang="en-US" sz="1800" b="1" dirty="0">
                <a:latin typeface="Cambria" panose="02040503050406030204" pitchFamily="18" charset="0"/>
                <a:ea typeface="Times New Roman"/>
              </a:rPr>
              <a:t>: </a:t>
            </a:r>
            <a:r>
              <a:rPr lang="en-US" sz="1800" dirty="0">
                <a:latin typeface="Cambria" panose="02040503050406030204" pitchFamily="18" charset="0"/>
                <a:ea typeface="Times New Roman"/>
              </a:rPr>
              <a:t>27055</a:t>
            </a:r>
          </a:p>
          <a:p>
            <a:pPr lvl="0"/>
            <a:r>
              <a:rPr lang="el-GR" sz="1800" b="1" dirty="0">
                <a:latin typeface="Cambria" panose="02040503050406030204" pitchFamily="18" charset="0"/>
                <a:ea typeface="Times New Roman"/>
              </a:rPr>
              <a:t>Τηλ. </a:t>
            </a:r>
            <a:r>
              <a:rPr lang="en-US" sz="1800" b="1" dirty="0">
                <a:latin typeface="Cambria" panose="02040503050406030204" pitchFamily="18" charset="0"/>
                <a:ea typeface="Times New Roman"/>
              </a:rPr>
              <a:t>: </a:t>
            </a:r>
            <a:r>
              <a:rPr lang="en-US" sz="1800" dirty="0">
                <a:latin typeface="Cambria" panose="02040503050406030204" pitchFamily="18" charset="0"/>
                <a:ea typeface="Times New Roman"/>
              </a:rPr>
              <a:t>2625</a:t>
            </a:r>
            <a:r>
              <a:rPr lang="el-GR" sz="1800" dirty="0">
                <a:latin typeface="Cambria" panose="02040503050406030204" pitchFamily="18" charset="0"/>
                <a:ea typeface="Times New Roman"/>
              </a:rPr>
              <a:t>400247 / 6939789142</a:t>
            </a:r>
            <a:endParaRPr lang="en-US" sz="1800" dirty="0">
              <a:latin typeface="Cambria" panose="02040503050406030204" pitchFamily="18" charset="0"/>
              <a:ea typeface="Times New Roman"/>
            </a:endParaRPr>
          </a:p>
          <a:p>
            <a:pPr lvl="0"/>
            <a:r>
              <a:rPr lang="en-US" sz="1800" b="1" dirty="0">
                <a:latin typeface="Cambria" panose="02040503050406030204" pitchFamily="18" charset="0"/>
                <a:ea typeface="Times New Roman"/>
              </a:rPr>
              <a:t>E-mail: </a:t>
            </a:r>
            <a:r>
              <a:rPr lang="en-US" sz="1800" dirty="0" smtClean="0">
                <a:latin typeface="Cambria" panose="02040503050406030204" pitchFamily="18" charset="0"/>
                <a:ea typeface="Times New Roman"/>
                <a:hlinkClick r:id="rId3"/>
              </a:rPr>
              <a:t>koinseppe@gmail.com</a:t>
            </a:r>
            <a:endParaRPr lang="en-US" sz="1800" dirty="0" smtClean="0">
              <a:latin typeface="Cambria" panose="02040503050406030204" pitchFamily="18" charset="0"/>
              <a:ea typeface="Times New Roman"/>
            </a:endParaRPr>
          </a:p>
          <a:p>
            <a:pPr lvl="0"/>
            <a:r>
              <a:rPr lang="en-US" sz="1800" b="1" dirty="0" smtClean="0">
                <a:latin typeface="Cambria" panose="02040503050406030204" pitchFamily="18" charset="0"/>
              </a:rPr>
              <a:t>Site:</a:t>
            </a:r>
            <a:r>
              <a:rPr lang="en-US" sz="1800" b="1" dirty="0">
                <a:latin typeface="Cambria" panose="02040503050406030204" pitchFamily="18" charset="0"/>
              </a:rPr>
              <a:t> </a:t>
            </a:r>
            <a:r>
              <a:rPr lang="en-US" sz="1800" dirty="0" smtClean="0">
                <a:latin typeface="Cambria" panose="02040503050406030204" pitchFamily="18" charset="0"/>
                <a:hlinkClick r:id="rId4"/>
              </a:rPr>
              <a:t>https://</a:t>
            </a:r>
            <a:r>
              <a:rPr lang="en-US" sz="1800" dirty="0">
                <a:latin typeface="Cambria" panose="02040503050406030204" pitchFamily="18" charset="0"/>
                <a:hlinkClick r:id="rId4"/>
              </a:rPr>
              <a:t>cultureprosperity.eu/</a:t>
            </a:r>
            <a:endParaRPr lang="en-US" sz="1800" dirty="0">
              <a:latin typeface="Cambria" panose="02040503050406030204" pitchFamily="18" charset="0"/>
              <a:ea typeface="Times New Roman"/>
            </a:endParaRPr>
          </a:p>
          <a:p>
            <a:pPr lvl="0"/>
            <a:r>
              <a:rPr lang="en-US" sz="1800" b="1" dirty="0">
                <a:latin typeface="Cambria" panose="02040503050406030204" pitchFamily="18" charset="0"/>
                <a:ea typeface="Times New Roman"/>
              </a:rPr>
              <a:t>Facebook</a:t>
            </a:r>
            <a:r>
              <a:rPr lang="en-US" sz="1800" dirty="0">
                <a:latin typeface="Cambria" panose="02040503050406030204" pitchFamily="18" charset="0"/>
                <a:ea typeface="Times New Roman"/>
              </a:rPr>
              <a:t>: </a:t>
            </a:r>
          </a:p>
          <a:p>
            <a:pPr marL="402724" indent="-109008">
              <a:buFont typeface="Arial" pitchFamily="34" charset="0"/>
              <a:buChar char="•"/>
            </a:pPr>
            <a:r>
              <a:rPr lang="el-GR" sz="1800" dirty="0">
                <a:latin typeface="Cambria" panose="02040503050406030204" pitchFamily="18" charset="0"/>
                <a:ea typeface="Times New Roman"/>
              </a:rPr>
              <a:t>Πολιτισμός και Ευημερία Κοιν.Σ.Επ.</a:t>
            </a:r>
          </a:p>
          <a:p>
            <a:pPr marL="402724" indent="-109008">
              <a:buFont typeface="Arial" pitchFamily="34" charset="0"/>
              <a:buChar char="•"/>
            </a:pPr>
            <a:r>
              <a:rPr lang="el-GR" sz="1800" dirty="0">
                <a:latin typeface="Cambria" panose="02040503050406030204" pitchFamily="18" charset="0"/>
                <a:ea typeface="Times New Roman"/>
              </a:rPr>
              <a:t>Πολιτισμός και Ευημερία Μουσικό Εργαστήρι</a:t>
            </a:r>
          </a:p>
          <a:p>
            <a:pPr marL="293716"/>
            <a:endParaRPr lang="el-GR" sz="700" dirty="0">
              <a:latin typeface="Cambria" panose="02040503050406030204" pitchFamily="18" charset="0"/>
              <a:ea typeface="Times New Roman"/>
            </a:endParaRPr>
          </a:p>
          <a:p>
            <a:pPr lvl="0"/>
            <a:r>
              <a:rPr lang="en-US" sz="1800" b="1" dirty="0">
                <a:latin typeface="Cambria" panose="02040503050406030204" pitchFamily="18" charset="0"/>
                <a:ea typeface="Times New Roman"/>
              </a:rPr>
              <a:t>Instagram:</a:t>
            </a:r>
            <a:r>
              <a:rPr lang="en-US" sz="1800" dirty="0">
                <a:latin typeface="Cambria" panose="02040503050406030204" pitchFamily="18" charset="0"/>
                <a:ea typeface="Times New Roman"/>
              </a:rPr>
              <a:t> Culture and Prosperity S.C.E.</a:t>
            </a:r>
          </a:p>
          <a:p>
            <a:pPr lvl="0"/>
            <a:endParaRPr lang="en-US" sz="800" dirty="0">
              <a:latin typeface="Cambria" panose="02040503050406030204" pitchFamily="18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5898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Εικόνα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57973">
            <a:off x="7648403" y="10302956"/>
            <a:ext cx="2054744" cy="1176630"/>
          </a:xfrm>
          <a:prstGeom prst="rect">
            <a:avLst/>
          </a:prstGeom>
        </p:spPr>
      </p:pic>
      <p:pic>
        <p:nvPicPr>
          <p:cNvPr id="21" name="Εικόνα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83709">
            <a:off x="7682075" y="9211593"/>
            <a:ext cx="712610" cy="983451"/>
          </a:xfrm>
          <a:prstGeom prst="rect">
            <a:avLst/>
          </a:prstGeom>
        </p:spPr>
      </p:pic>
      <p:pic>
        <p:nvPicPr>
          <p:cNvPr id="17" name="Εικόνα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09" y="4932776"/>
            <a:ext cx="1384626" cy="1315395"/>
          </a:xfrm>
          <a:prstGeom prst="rect">
            <a:avLst/>
          </a:prstGeom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5412" y="1002124"/>
            <a:ext cx="2150180" cy="3729363"/>
          </a:xfrm>
          <a:prstGeom prst="rect">
            <a:avLst/>
          </a:prstGeom>
          <a:noFill/>
          <a:effectLst>
            <a:outerShdw blurRad="25400" dir="5400000" algn="ctr" rotWithShape="0">
              <a:schemeClr val="accent3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221" y="56147"/>
            <a:ext cx="9516979" cy="1359569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latin typeface="Candara" panose="020E0502030303020204" pitchFamily="34" charset="0"/>
              </a:rPr>
              <a:t>Κύκλος ανοιχτών (δωρεάν) μαθημάτων </a:t>
            </a:r>
            <a:br>
              <a:rPr lang="el-GR" sz="2800" b="1" dirty="0" smtClean="0">
                <a:latin typeface="Candara" panose="020E0502030303020204" pitchFamily="34" charset="0"/>
              </a:rPr>
            </a:br>
            <a:r>
              <a:rPr lang="el-GR" sz="2800" b="1" dirty="0" smtClean="0">
                <a:latin typeface="Candara" panose="020E0502030303020204" pitchFamily="34" charset="0"/>
              </a:rPr>
              <a:t>ΜΟΥΣΙΚΟΚΙΝΗΤΙΚΗΣ ΑΓΩΓΗΣ </a:t>
            </a:r>
            <a:r>
              <a:rPr lang="el-GR" sz="2800" b="1">
                <a:latin typeface="Candara" panose="020E0502030303020204" pitchFamily="34" charset="0"/>
              </a:rPr>
              <a:t>για </a:t>
            </a:r>
            <a:r>
              <a:rPr lang="el-GR" sz="2800" b="1" smtClean="0">
                <a:latin typeface="Candara" panose="020E0502030303020204" pitchFamily="34" charset="0"/>
              </a:rPr>
              <a:t>παιδιά </a:t>
            </a:r>
            <a:r>
              <a:rPr lang="el-GR" sz="2800" b="1" dirty="0">
                <a:latin typeface="Candara" panose="020E0502030303020204" pitchFamily="34" charset="0"/>
              </a:rPr>
              <a:t>3 έως 6 </a:t>
            </a:r>
            <a:r>
              <a:rPr lang="el-GR" sz="2800" b="1" dirty="0" smtClean="0">
                <a:latin typeface="Candara" panose="020E0502030303020204" pitchFamily="34" charset="0"/>
              </a:rPr>
              <a:t>ετών </a:t>
            </a:r>
            <a:br>
              <a:rPr lang="el-GR" sz="2800" b="1" dirty="0" smtClean="0">
                <a:latin typeface="Candara" panose="020E0502030303020204" pitchFamily="34" charset="0"/>
              </a:rPr>
            </a:br>
            <a:r>
              <a:rPr lang="el-GR" sz="2800" b="1" dirty="0" smtClean="0">
                <a:latin typeface="Candara" panose="020E0502030303020204" pitchFamily="34" charset="0"/>
              </a:rPr>
              <a:t>του Μουσικού Εργαστηρίου στην Κρέστενα</a:t>
            </a:r>
            <a:endParaRPr lang="el-GR" sz="2800" b="1" dirty="0">
              <a:latin typeface="Candara" panose="020E0502030303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51175"/>
              </p:ext>
            </p:extLst>
          </p:nvPr>
        </p:nvGraphicFramePr>
        <p:xfrm>
          <a:off x="252000" y="1498935"/>
          <a:ext cx="7128000" cy="3043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000"/>
                <a:gridCol w="4752000"/>
              </a:tblGrid>
              <a:tr h="170709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ΔΕΥΤΕΡΑ        </a:t>
                      </a:r>
                      <a:r>
                        <a:rPr lang="el-GR" sz="1600" b="0" baseline="0" dirty="0" smtClean="0">
                          <a:latin typeface="+mn-lt"/>
                          <a:ea typeface="DotumChe" panose="020B0609000101010101" pitchFamily="49" charset="-127"/>
                        </a:rPr>
                        <a:t>16/09/19</a:t>
                      </a:r>
                    </a:p>
                    <a:p>
                      <a:pPr algn="just"/>
                      <a:endParaRPr lang="el-GR" sz="1800" b="0" baseline="0" dirty="0" smtClean="0">
                        <a:latin typeface="DotumChe" panose="020B0609000101010101" pitchFamily="49" charset="-127"/>
                        <a:ea typeface="DotumChe" panose="020B0609000101010101" pitchFamily="49" charset="-127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Οργανογνωσία</a:t>
                      </a:r>
                      <a:r>
                        <a:rPr lang="el-GR" b="0" baseline="0" dirty="0" smtClean="0"/>
                        <a:t>: </a:t>
                      </a:r>
                      <a:r>
                        <a:rPr lang="el-GR" b="0" i="1" baseline="0" dirty="0" smtClean="0"/>
                        <a:t>Πιάνο</a:t>
                      </a: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baseline="0" dirty="0" smtClean="0"/>
                        <a:t>Θεατρικό Παιχνίδι και Τραγούδια: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l-GR" b="0" i="1" baseline="0" dirty="0" smtClean="0"/>
                        <a:t>       «Τα δέντρα»</a:t>
                      </a:r>
                      <a:endParaRPr lang="el-GR" b="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ΠΕΜΠΤΗ       </a:t>
                      </a:r>
                      <a:r>
                        <a:rPr lang="el-GR" sz="1600" b="0" dirty="0" smtClean="0"/>
                        <a:t>19/09/19</a:t>
                      </a:r>
                      <a:endParaRPr lang="el-GR" b="0" dirty="0" smtClean="0"/>
                    </a:p>
                    <a:p>
                      <a:pPr algn="ctr"/>
                      <a:endParaRPr lang="el-GR" b="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Μουσικοπαιχνίδια γνώσεων και αντίληψης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Ιδιόφωνα Κρουστά</a:t>
                      </a:r>
                      <a:r>
                        <a:rPr lang="el-GR" b="0" baseline="0" dirty="0" smtClean="0"/>
                        <a:t> και Ηχοϊστορία: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l-GR" b="0" i="1" baseline="0" dirty="0" smtClean="0"/>
                        <a:t>       «Ο Βασιλιάς Αργός» </a:t>
                      </a:r>
                      <a:endParaRPr lang="el-GR" b="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ΠΑΡΑΣΚΕΥΗ</a:t>
                      </a:r>
                      <a:r>
                        <a:rPr lang="el-GR" sz="2000" b="0" baseline="0" dirty="0" smtClean="0"/>
                        <a:t> </a:t>
                      </a:r>
                      <a:r>
                        <a:rPr lang="el-GR" sz="2000" b="0" dirty="0" smtClean="0"/>
                        <a:t>  </a:t>
                      </a:r>
                      <a:r>
                        <a:rPr lang="el-GR" sz="1600" b="0" dirty="0" smtClean="0"/>
                        <a:t>20/09/19</a:t>
                      </a:r>
                      <a:endParaRPr lang="el-GR" b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baseline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Μουσικοκινητική </a:t>
                      </a:r>
                      <a:r>
                        <a:rPr lang="en-US" b="0" dirty="0" smtClean="0"/>
                        <a:t>Kodaly / Orff</a:t>
                      </a:r>
                      <a:r>
                        <a:rPr lang="el-GR" b="0" dirty="0" smtClean="0"/>
                        <a:t> και τραγούδια με το σώμα</a:t>
                      </a:r>
                      <a:endParaRPr lang="el-GR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920982"/>
              </p:ext>
            </p:extLst>
          </p:nvPr>
        </p:nvGraphicFramePr>
        <p:xfrm>
          <a:off x="2556000" y="4735664"/>
          <a:ext cx="6876000" cy="3043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000"/>
                <a:gridCol w="4500000"/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ΔΕΥΤΕΡΑ        </a:t>
                      </a:r>
                      <a:r>
                        <a:rPr lang="el-GR" sz="1600" b="0" baseline="0" dirty="0" smtClean="0">
                          <a:latin typeface="+mn-lt"/>
                          <a:ea typeface="DotumChe" panose="020B0609000101010101" pitchFamily="49" charset="-127"/>
                        </a:rPr>
                        <a:t>23/09/19</a:t>
                      </a:r>
                    </a:p>
                    <a:p>
                      <a:pPr algn="just"/>
                      <a:endParaRPr lang="el-GR" sz="1800" b="0" baseline="0" dirty="0" smtClean="0">
                        <a:latin typeface="DotumChe" panose="020B0609000101010101" pitchFamily="49" charset="-127"/>
                        <a:ea typeface="DotumChe" panose="020B0609000101010101" pitchFamily="49" charset="-127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Οργανογνωσία</a:t>
                      </a:r>
                      <a:r>
                        <a:rPr lang="el-GR" b="0" baseline="0" dirty="0" smtClean="0"/>
                        <a:t>: </a:t>
                      </a:r>
                      <a:r>
                        <a:rPr lang="en-US" b="0" i="1" baseline="0" dirty="0" smtClean="0"/>
                        <a:t>Drums</a:t>
                      </a:r>
                      <a:endParaRPr lang="el-GR" b="0" i="1" baseline="0" dirty="0" smtClean="0"/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baseline="0" dirty="0" smtClean="0"/>
                        <a:t>Μουσικοκινητική </a:t>
                      </a:r>
                      <a:r>
                        <a:rPr lang="en-US" b="0" baseline="0" dirty="0" smtClean="0"/>
                        <a:t>Dalcroze</a:t>
                      </a:r>
                      <a:r>
                        <a:rPr lang="el-GR" b="0" baseline="0" dirty="0" smtClean="0"/>
                        <a:t> και ρυθμικά μοτίβα</a:t>
                      </a:r>
                      <a:endParaRPr lang="el-GR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ΠΕΜΠΤΗ       </a:t>
                      </a:r>
                      <a:r>
                        <a:rPr lang="el-GR" sz="1600" b="0" dirty="0" smtClean="0"/>
                        <a:t>26/09/19</a:t>
                      </a:r>
                      <a:endParaRPr lang="el-GR" b="0" dirty="0" smtClean="0"/>
                    </a:p>
                    <a:p>
                      <a:pPr algn="ctr"/>
                      <a:endParaRPr lang="el-GR" b="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Ανακύκλωση: </a:t>
                      </a:r>
                      <a:r>
                        <a:rPr lang="el-GR" b="0" i="1" dirty="0" smtClean="0"/>
                        <a:t>Αυτοσχέδιες κατασκευές</a:t>
                      </a:r>
                      <a:r>
                        <a:rPr lang="el-GR" b="0" i="1" baseline="0" dirty="0" smtClean="0"/>
                        <a:t> τυμπάνων</a:t>
                      </a:r>
                      <a:endParaRPr lang="el-GR" b="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ΠΑΡΑΣΚΕΥΗ</a:t>
                      </a:r>
                      <a:r>
                        <a:rPr lang="el-GR" sz="2000" b="0" baseline="0" dirty="0" smtClean="0"/>
                        <a:t> </a:t>
                      </a:r>
                      <a:r>
                        <a:rPr lang="el-GR" sz="2000" b="0" dirty="0" smtClean="0"/>
                        <a:t>  </a:t>
                      </a:r>
                      <a:r>
                        <a:rPr lang="el-GR" sz="1600" b="0" dirty="0" smtClean="0"/>
                        <a:t>27/09/19</a:t>
                      </a:r>
                      <a:endParaRPr lang="el-GR" b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baseline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- 8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Συναισθηματική Αγωγή: </a:t>
                      </a:r>
                      <a:r>
                        <a:rPr lang="el-GR" b="0" i="1" dirty="0" smtClean="0"/>
                        <a:t>Αυτοπεποίθηση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Τραγούδια και Δραματοποίηση: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l-GR" b="0" i="1" dirty="0" smtClean="0"/>
                        <a:t>       «Ο Πιγκουίνος»</a:t>
                      </a:r>
                      <a:endParaRPr lang="el-GR" b="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Πίνακας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233157"/>
              </p:ext>
            </p:extLst>
          </p:nvPr>
        </p:nvGraphicFramePr>
        <p:xfrm>
          <a:off x="252000" y="7963765"/>
          <a:ext cx="7128000" cy="3032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000"/>
                <a:gridCol w="4752000"/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ΔΕΥΤΕΡΑ        </a:t>
                      </a:r>
                      <a:r>
                        <a:rPr lang="el-GR" sz="1600" b="0" baseline="0" dirty="0" smtClean="0">
                          <a:latin typeface="+mn-lt"/>
                          <a:ea typeface="DotumChe" panose="020B0609000101010101" pitchFamily="49" charset="-127"/>
                        </a:rPr>
                        <a:t>30/09/19</a:t>
                      </a:r>
                    </a:p>
                    <a:p>
                      <a:pPr algn="just"/>
                      <a:endParaRPr lang="el-GR" sz="1800" b="0" baseline="0" dirty="0" smtClean="0">
                        <a:latin typeface="DotumChe" panose="020B0609000101010101" pitchFamily="49" charset="-127"/>
                        <a:ea typeface="DotumChe" panose="020B0609000101010101" pitchFamily="49" charset="-127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Μικρές Ορχήστρες</a:t>
                      </a:r>
                      <a:r>
                        <a:rPr lang="el-GR" b="0" baseline="0" dirty="0" smtClean="0"/>
                        <a:t>: </a:t>
                      </a:r>
                      <a:r>
                        <a:rPr lang="el-GR" b="0" i="1" baseline="0" dirty="0" smtClean="0"/>
                        <a:t>Πιάνο - </a:t>
                      </a:r>
                      <a:r>
                        <a:rPr lang="en-US" b="0" i="1" baseline="0" dirty="0" smtClean="0"/>
                        <a:t>Drums</a:t>
                      </a:r>
                      <a:endParaRPr lang="el-GR" b="0" i="1" baseline="0" dirty="0" smtClean="0"/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el-GR" b="0" baseline="0" dirty="0" smtClean="0"/>
                        <a:t>Μουσικοκινητική </a:t>
                      </a:r>
                      <a:r>
                        <a:rPr lang="en-US" b="0" baseline="0" dirty="0" smtClean="0"/>
                        <a:t>Orff </a:t>
                      </a:r>
                      <a:r>
                        <a:rPr lang="el-GR" b="0" baseline="0" dirty="0" smtClean="0"/>
                        <a:t>και αυτοσχεδιασμοί</a:t>
                      </a:r>
                      <a:endParaRPr lang="el-GR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ΠΕΜΠΤΗ       </a:t>
                      </a:r>
                      <a:r>
                        <a:rPr lang="el-GR" sz="1600" b="0" dirty="0" smtClean="0"/>
                        <a:t>03/10/19</a:t>
                      </a:r>
                      <a:endParaRPr lang="el-GR" b="0" dirty="0" smtClean="0"/>
                    </a:p>
                    <a:p>
                      <a:pPr algn="ctr"/>
                      <a:endParaRPr lang="el-GR" b="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- 6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Τραγουδοπαιχνίδια και Ορθοφωνία για το σίγμα </a:t>
                      </a:r>
                      <a:r>
                        <a:rPr lang="el-GR" b="0" i="1" dirty="0" smtClean="0"/>
                        <a:t>«σ»</a:t>
                      </a:r>
                      <a:endParaRPr lang="el-GR" b="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just"/>
                      <a:r>
                        <a:rPr lang="el-GR" sz="2000" b="0" dirty="0" smtClean="0"/>
                        <a:t>ΠΑΡΑΣΚΕΥΗ</a:t>
                      </a:r>
                      <a:r>
                        <a:rPr lang="el-GR" sz="2000" b="0" baseline="0" dirty="0" smtClean="0"/>
                        <a:t> </a:t>
                      </a:r>
                      <a:r>
                        <a:rPr lang="el-GR" sz="2000" b="0" dirty="0" smtClean="0"/>
                        <a:t>  </a:t>
                      </a:r>
                      <a:r>
                        <a:rPr lang="el-GR" sz="1600" b="0" dirty="0" smtClean="0"/>
                        <a:t>04/10/19</a:t>
                      </a:r>
                      <a:endParaRPr lang="el-GR" b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baseline="0" dirty="0" smtClean="0"/>
                    </a:p>
                    <a:p>
                      <a:pPr marL="0" marR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lang="el-GR" sz="18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- 7</a:t>
                      </a:r>
                      <a:r>
                        <a:rPr lang="el-GR" sz="1800" b="0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el-GR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l-GR" b="0" dirty="0" smtClean="0"/>
                        <a:t>Δημιουργική Απασχόληση: </a:t>
                      </a:r>
                      <a:r>
                        <a:rPr lang="el-GR" b="0" i="1" dirty="0" smtClean="0"/>
                        <a:t>Αερόστατα</a:t>
                      </a:r>
                    </a:p>
                    <a:p>
                      <a:pPr marL="342900" marR="0" indent="-3429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l-GR" b="0" baseline="0" dirty="0" smtClean="0"/>
                        <a:t>Μουσικοκινητική </a:t>
                      </a:r>
                      <a:r>
                        <a:rPr lang="en-US" b="0" baseline="0" dirty="0" smtClean="0"/>
                        <a:t>Dalcroze</a:t>
                      </a:r>
                      <a:r>
                        <a:rPr lang="el-GR" b="0" baseline="0" dirty="0" smtClean="0"/>
                        <a:t>: </a:t>
                      </a:r>
                      <a:r>
                        <a:rPr lang="el-GR" b="0" i="1" baseline="0" dirty="0" smtClean="0"/>
                        <a:t>«Πετάμε»</a:t>
                      </a:r>
                      <a:endParaRPr lang="el-GR" b="0" i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" name="Εικόνα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47120">
            <a:off x="8750049" y="8445025"/>
            <a:ext cx="567247" cy="739887"/>
          </a:xfrm>
          <a:prstGeom prst="rect">
            <a:avLst/>
          </a:prstGeom>
        </p:spPr>
      </p:pic>
      <p:pic>
        <p:nvPicPr>
          <p:cNvPr id="19" name="Εικόνα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0153">
            <a:off x="8137631" y="9554258"/>
            <a:ext cx="847475" cy="843709"/>
          </a:xfrm>
          <a:prstGeom prst="rect">
            <a:avLst/>
          </a:prstGeom>
        </p:spPr>
      </p:pic>
      <p:pic>
        <p:nvPicPr>
          <p:cNvPr id="20" name="Εικόνα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28435">
            <a:off x="7594479" y="8012044"/>
            <a:ext cx="961281" cy="685470"/>
          </a:xfrm>
          <a:prstGeom prst="rect">
            <a:avLst/>
          </a:prstGeom>
        </p:spPr>
      </p:pic>
      <p:pic>
        <p:nvPicPr>
          <p:cNvPr id="22" name="Εικόνα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96929" flipH="1">
            <a:off x="393932" y="6566052"/>
            <a:ext cx="1070673" cy="87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29732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337</Words>
  <Application>Microsoft Office PowerPoint</Application>
  <PresentationFormat>A3 (297x420 χιλ.)</PresentationFormat>
  <Paragraphs>63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14" baseType="lpstr">
      <vt:lpstr>DotumChe</vt:lpstr>
      <vt:lpstr>Arial</vt:lpstr>
      <vt:lpstr>Arial Rounded MT Bold</vt:lpstr>
      <vt:lpstr>Calibri</vt:lpstr>
      <vt:lpstr>Calibri Light</vt:lpstr>
      <vt:lpstr>Cambria</vt:lpstr>
      <vt:lpstr>Candara</vt:lpstr>
      <vt:lpstr>CordiaUPC</vt:lpstr>
      <vt:lpstr>Tahoma</vt:lpstr>
      <vt:lpstr>Times New Roman</vt:lpstr>
      <vt:lpstr>Wingdings</vt:lpstr>
      <vt:lpstr>Θέμα του Office</vt:lpstr>
      <vt:lpstr>Παρουσίαση του PowerPoint</vt:lpstr>
      <vt:lpstr>Κύκλος ανοιχτών (δωρεάν) μαθημάτων  ΜΟΥΣΙΚΟΚΙΝΗΤΙΚΗΣ ΑΓΩΓΗΣ για παιδιά 3 έως 6 ετών  του Μουσικού Εργαστηρίου στην Κρέστενα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ΣΑΡΑΝΤΟΠΟΥΛΟΣ ΤΑΞΙΑΡΧΗΣ-ΙΩΑΝΝΗΣ</dc:creator>
  <cp:lastModifiedBy>ΣΑΡΑΝΤΟΠΟΥΛΟΣ ΤΑΞΙΑΡΧΗΣ-ΙΩΑΝΝΗΣ</cp:lastModifiedBy>
  <cp:revision>32</cp:revision>
  <dcterms:created xsi:type="dcterms:W3CDTF">2019-09-08T08:40:02Z</dcterms:created>
  <dcterms:modified xsi:type="dcterms:W3CDTF">2019-09-10T06:10:03Z</dcterms:modified>
</cp:coreProperties>
</file>